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metadata" ContentType="application/binary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89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8" r:id="rId20"/>
    <p:sldId id="290" r:id="rId21"/>
    <p:sldId id="285" r:id="rId22"/>
    <p:sldId id="28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9" roundtripDataSignature="AMtx7mi+EfNrMipid/hdP0Y05Ut/Jvaau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85126721-6EAF-4E12-80B0-B967872AB00E}">
  <a:tblStyle styleId="{85126721-6EAF-4E12-80B0-B967872AB00E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1E8"/>
          </a:solidFill>
        </a:fill>
      </a:tcStyle>
    </a:wholeTbl>
    <a:band1H>
      <a:tcTxStyle b="off" i="off"/>
      <a:tcStyle>
        <a:tcBdr/>
        <a:fill>
          <a:solidFill>
            <a:srgbClr val="FFE2CD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FFE2CD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-660" y="-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7" name="Google Shape;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8" name="Google Shape;13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5" name="Google Shape;14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2" name="Google Shape;15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9" name="Google Shape;15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6" name="Google Shape;16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2" name="Google Shape;18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9" name="Google Shape;18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1" name="Google Shape;21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" name="Google Shape;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1" name="Google Shape;21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3" name="Google Shape;263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5" name="Google Shape;275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8" name="Google Shape;8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2" name="Google Shape;10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9" name="Google Shape;1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6" name="Google Shape;11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3" name="Google Shape;12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3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4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3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3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3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5" name="Google Shape;45;p4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6" name="Google Shape;46;p4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9" name="Google Shape;9;p33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602975" y="66525"/>
            <a:ext cx="348619" cy="35795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>
            <a:spLocks noGrp="1"/>
          </p:cNvSpPr>
          <p:nvPr>
            <p:ph type="ctrTitle"/>
          </p:nvPr>
        </p:nvSpPr>
        <p:spPr>
          <a:xfrm>
            <a:off x="311700" y="460857"/>
            <a:ext cx="8520600" cy="1212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IN" sz="4800" dirty="0"/>
              <a:t>CAPSTONE EDA PROJECT</a:t>
            </a:r>
            <a:br>
              <a:rPr lang="en-IN" sz="4800" dirty="0"/>
            </a:br>
            <a:endParaRPr sz="4800" dirty="0"/>
          </a:p>
        </p:txBody>
      </p:sp>
      <p:sp>
        <p:nvSpPr>
          <p:cNvPr id="60" name="Google Shape;60;p1"/>
          <p:cNvSpPr txBox="1">
            <a:spLocks noGrp="1"/>
          </p:cNvSpPr>
          <p:nvPr>
            <p:ph type="subTitle" idx="1"/>
          </p:nvPr>
        </p:nvSpPr>
        <p:spPr>
          <a:xfrm>
            <a:off x="213934" y="1653235"/>
            <a:ext cx="8520600" cy="86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b="1" dirty="0">
                <a:solidFill>
                  <a:schemeClr val="lt1"/>
                </a:solidFill>
              </a:rPr>
              <a:t>HOTEL BOOKINGS ANALYSIS</a:t>
            </a:r>
            <a:endParaRPr b="1" dirty="0">
              <a:solidFill>
                <a:schemeClr val="lt1"/>
              </a:solidFill>
            </a:endParaRPr>
          </a:p>
          <a:p>
            <a:pPr marL="4572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61" name="Google Shape;61;p1"/>
          <p:cNvSpPr txBox="1"/>
          <p:nvPr/>
        </p:nvSpPr>
        <p:spPr>
          <a:xfrm>
            <a:off x="1466528" y="2886796"/>
            <a:ext cx="6332400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US" sz="3200" b="1" i="0" u="none" strike="noStrike" cap="none" dirty="0" smtClean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By </a:t>
            </a:r>
            <a:r>
              <a:rPr lang="en-US" sz="3200" b="1" i="0" u="none" strike="noStrike" cap="none" dirty="0" err="1" smtClean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Amit</a:t>
            </a:r>
            <a:r>
              <a:rPr lang="en-US" sz="3200" b="1" i="0" u="none" strike="noStrike" cap="none" dirty="0" smtClean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s </a:t>
            </a:r>
            <a:r>
              <a:rPr lang="en-US" sz="3200" b="1" i="0" u="none" strike="noStrike" cap="none" dirty="0" err="1" smtClean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kashyap</a:t>
            </a:r>
            <a:endParaRPr sz="3200" b="1" i="0" u="none" strike="noStrike" cap="none" dirty="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"/>
          <p:cNvSpPr txBox="1">
            <a:spLocks noGrp="1"/>
          </p:cNvSpPr>
          <p:nvPr>
            <p:ph type="title"/>
          </p:nvPr>
        </p:nvSpPr>
        <p:spPr>
          <a:xfrm>
            <a:off x="364275" y="136634"/>
            <a:ext cx="8520600" cy="8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400" dirty="0" smtClean="0"/>
              <a:t>2.</a:t>
            </a:r>
            <a:r>
              <a:rPr lang="en-IN" sz="2500" dirty="0" smtClean="0"/>
              <a:t>Reservation status in different hotels</a:t>
            </a:r>
            <a:r>
              <a:rPr lang="en-IN" sz="2020" dirty="0"/>
              <a:t/>
            </a:r>
            <a:br>
              <a:rPr lang="en-IN" sz="2020" dirty="0"/>
            </a:br>
            <a:endParaRPr sz="2020"/>
          </a:p>
        </p:txBody>
      </p:sp>
      <p:pic>
        <p:nvPicPr>
          <p:cNvPr id="133" name="Google Shape;133;p12" descr="booking 1.png"/>
          <p:cNvPicPr preferRelativeResize="0">
            <a:picLocks noGrp="1"/>
          </p:cNvPicPr>
          <p:nvPr>
            <p:ph type="body" idx="1"/>
          </p:nvPr>
        </p:nvPicPr>
        <p:blipFill>
          <a:blip r:embed="rId3"/>
          <a:stretch>
            <a:fillRect/>
          </a:stretch>
        </p:blipFill>
        <p:spPr>
          <a:xfrm>
            <a:off x="1888932" y="1071552"/>
            <a:ext cx="5151853" cy="283966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2"/>
          <p:cNvSpPr/>
          <p:nvPr/>
        </p:nvSpPr>
        <p:spPr>
          <a:xfrm>
            <a:off x="311699" y="3965050"/>
            <a:ext cx="8656735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IN" sz="1800" dirty="0" smtClean="0"/>
              <a:t> </a:t>
            </a:r>
            <a:r>
              <a:rPr lang="en-US" sz="1800" dirty="0" smtClean="0"/>
              <a:t>The cancellation percentage of city hotel is higher than resort hotel. 27% cancelled in resort hotel where as 41% cancelled in the city hotel.</a:t>
            </a:r>
          </a:p>
          <a:p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 smtClean="0"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"/>
          <p:cNvSpPr txBox="1">
            <a:spLocks noGrp="1"/>
          </p:cNvSpPr>
          <p:nvPr>
            <p:ph type="title"/>
          </p:nvPr>
        </p:nvSpPr>
        <p:spPr>
          <a:xfrm>
            <a:off x="364275" y="136634"/>
            <a:ext cx="8520600" cy="8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400" dirty="0" smtClean="0"/>
              <a:t>3</a:t>
            </a:r>
            <a:r>
              <a:rPr lang="en-IN" sz="2400" dirty="0" smtClean="0"/>
              <a:t>.</a:t>
            </a:r>
            <a:r>
              <a:rPr lang="en-IN" sz="2500" dirty="0" smtClean="0"/>
              <a:t>Reservation status month wis</a:t>
            </a:r>
            <a:r>
              <a:rPr lang="en-IN" sz="2500" dirty="0" smtClean="0"/>
              <a:t>e</a:t>
            </a:r>
            <a:r>
              <a:rPr lang="en-IN" sz="2020" dirty="0"/>
              <a:t/>
            </a:r>
            <a:br>
              <a:rPr lang="en-IN" sz="2020" dirty="0"/>
            </a:br>
            <a:endParaRPr sz="2020"/>
          </a:p>
        </p:txBody>
      </p:sp>
      <p:pic>
        <p:nvPicPr>
          <p:cNvPr id="133" name="Google Shape;133;p12" descr="booking 1.png"/>
          <p:cNvPicPr preferRelativeResize="0">
            <a:picLocks noGrp="1"/>
          </p:cNvPicPr>
          <p:nvPr>
            <p:ph type="body" idx="1"/>
          </p:nvPr>
        </p:nvPicPr>
        <p:blipFill>
          <a:blip r:embed="rId3"/>
          <a:stretch>
            <a:fillRect/>
          </a:stretch>
        </p:blipFill>
        <p:spPr>
          <a:xfrm>
            <a:off x="1888932" y="1111978"/>
            <a:ext cx="5151853" cy="275880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2"/>
          <p:cNvSpPr/>
          <p:nvPr/>
        </p:nvSpPr>
        <p:spPr>
          <a:xfrm>
            <a:off x="311699" y="3965050"/>
            <a:ext cx="8656735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1800" dirty="0" smtClean="0"/>
              <a:t>The cancellation is higher in the month of </a:t>
            </a:r>
            <a:r>
              <a:rPr lang="en-US" sz="1800" dirty="0" err="1" smtClean="0"/>
              <a:t>january</a:t>
            </a:r>
            <a:r>
              <a:rPr lang="en-US" sz="1800" dirty="0" smtClean="0"/>
              <a:t> and get not cancelled is higher in the month of august. comparatively other months.</a:t>
            </a:r>
          </a:p>
          <a:p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 smtClean="0"/>
          </a:p>
          <a:p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 smtClean="0"/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>
            <a:spLocks noGrp="1"/>
          </p:cNvSpPr>
          <p:nvPr>
            <p:ph type="title"/>
          </p:nvPr>
        </p:nvSpPr>
        <p:spPr>
          <a:xfrm>
            <a:off x="311700" y="136750"/>
            <a:ext cx="8520600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IN" dirty="0" smtClean="0"/>
              <a:t>4. Top 10 country reservation cancelled</a:t>
            </a:r>
            <a:r>
              <a:rPr lang="en-IN" dirty="0"/>
              <a:t/>
            </a:r>
            <a:br>
              <a:rPr lang="en-IN" dirty="0"/>
            </a:br>
            <a:endParaRPr/>
          </a:p>
        </p:txBody>
      </p:sp>
      <p:pic>
        <p:nvPicPr>
          <p:cNvPr id="141" name="Google Shape;141;p13" descr="fav meal.png"/>
          <p:cNvPicPr preferRelativeResize="0">
            <a:picLocks noGrp="1"/>
          </p:cNvPicPr>
          <p:nvPr>
            <p:ph type="body" idx="1"/>
          </p:nvPr>
        </p:nvPicPr>
        <p:blipFill>
          <a:blip r:embed="rId3"/>
          <a:stretch>
            <a:fillRect/>
          </a:stretch>
        </p:blipFill>
        <p:spPr>
          <a:xfrm>
            <a:off x="674522" y="874500"/>
            <a:ext cx="4277867" cy="371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3"/>
          <p:cNvSpPr/>
          <p:nvPr/>
        </p:nvSpPr>
        <p:spPr>
          <a:xfrm>
            <a:off x="5700975" y="1051850"/>
            <a:ext cx="3064800" cy="224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1600" dirty="0" smtClean="0"/>
              <a:t>The 70% of booking or reservation get cancelled in </a:t>
            </a:r>
            <a:r>
              <a:rPr lang="en-US" sz="1600" dirty="0" err="1" smtClean="0"/>
              <a:t>portugal,and</a:t>
            </a:r>
            <a:r>
              <a:rPr lang="en-US" sz="1600" dirty="0" smtClean="0"/>
              <a:t> the great </a:t>
            </a:r>
            <a:r>
              <a:rPr lang="en-US" sz="1600" dirty="0" err="1" smtClean="0"/>
              <a:t>britain</a:t>
            </a:r>
            <a:r>
              <a:rPr lang="en-US" sz="1600" dirty="0" smtClean="0"/>
              <a:t>, </a:t>
            </a:r>
            <a:r>
              <a:rPr lang="en-US" sz="1600" dirty="0" err="1" smtClean="0"/>
              <a:t>spain</a:t>
            </a:r>
            <a:r>
              <a:rPr lang="en-US" sz="1600" dirty="0" smtClean="0"/>
              <a:t>, </a:t>
            </a:r>
            <a:r>
              <a:rPr lang="en-US" sz="1600" dirty="0" err="1" smtClean="0"/>
              <a:t>france</a:t>
            </a:r>
            <a:r>
              <a:rPr lang="en-US" sz="1600" dirty="0" smtClean="0"/>
              <a:t> are after that of around 17</a:t>
            </a:r>
            <a:r>
              <a:rPr lang="en-US" sz="1600" dirty="0" smtClean="0"/>
              <a:t>%.</a:t>
            </a:r>
            <a:endParaRPr lang="en-US" sz="1600" dirty="0" smtClean="0"/>
          </a:p>
          <a:p>
            <a:r>
              <a:rPr lang="en-US" sz="1600" dirty="0" smtClean="0"/>
              <a:t/>
            </a:r>
            <a:br>
              <a:rPr lang="en-US" sz="1600" dirty="0" smtClean="0"/>
            </a:br>
            <a:endParaRPr lang="en-US" sz="1600" dirty="0" smtClean="0"/>
          </a:p>
          <a:p>
            <a:pPr marL="1143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IN" sz="1600" b="0" i="1" u="none" strike="noStrike" cap="none" dirty="0" smtClean="0">
                <a:solidFill>
                  <a:srgbClr val="000000"/>
                </a:solidFill>
                <a:latin typeface="Amasis MT Pro Medium" panose="020B0604020202020204" pitchFamily="18" charset="0"/>
                <a:sym typeface="Arial"/>
              </a:rPr>
              <a:t>.</a:t>
            </a:r>
            <a:endParaRPr lang="en-IN" sz="1600" b="0" i="1" u="none" strike="noStrike" cap="none" dirty="0">
              <a:solidFill>
                <a:srgbClr val="000000"/>
              </a:solidFill>
              <a:latin typeface="Amasis MT Pro Medium" panose="020B0604020202020204" pitchFamily="18" charset="0"/>
              <a:sym typeface="Arial"/>
            </a:endParaRPr>
          </a:p>
          <a:p>
            <a:pPr marL="1143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4"/>
          <p:cNvSpPr txBox="1">
            <a:spLocks noGrp="1"/>
          </p:cNvSpPr>
          <p:nvPr>
            <p:ph type="title"/>
          </p:nvPr>
        </p:nvSpPr>
        <p:spPr>
          <a:xfrm>
            <a:off x="311700" y="126225"/>
            <a:ext cx="8520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358"/>
              <a:buNone/>
            </a:pPr>
            <a:r>
              <a:rPr lang="en-IN" sz="3100" dirty="0" smtClean="0"/>
              <a:t>5. Average daily rates</a:t>
            </a:r>
            <a:r>
              <a:rPr lang="en-IN" dirty="0"/>
              <a:t/>
            </a:r>
            <a:br>
              <a:rPr lang="en-IN" dirty="0"/>
            </a:br>
            <a:endParaRPr/>
          </a:p>
        </p:txBody>
      </p:sp>
      <p:pic>
        <p:nvPicPr>
          <p:cNvPr id="148" name="Google Shape;148;p14" descr="country guests.png"/>
          <p:cNvPicPr preferRelativeResize="0">
            <a:picLocks noGrp="1"/>
          </p:cNvPicPr>
          <p:nvPr>
            <p:ph type="body" idx="1"/>
          </p:nvPr>
        </p:nvPicPr>
        <p:blipFill>
          <a:blip r:embed="rId3"/>
          <a:stretch>
            <a:fillRect/>
          </a:stretch>
        </p:blipFill>
        <p:spPr>
          <a:xfrm>
            <a:off x="597079" y="964395"/>
            <a:ext cx="7268925" cy="308680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4"/>
          <p:cNvSpPr/>
          <p:nvPr/>
        </p:nvSpPr>
        <p:spPr>
          <a:xfrm>
            <a:off x="690113" y="4125526"/>
            <a:ext cx="7970807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14300" lvl="0" algn="just">
              <a:buSzPts val="1800"/>
            </a:pPr>
            <a:r>
              <a:rPr lang="en-US" sz="1800" dirty="0" smtClean="0"/>
              <a:t>There is </a:t>
            </a:r>
            <a:r>
              <a:rPr lang="en-US" sz="1800" dirty="0" err="1" smtClean="0"/>
              <a:t>inconsistancy</a:t>
            </a:r>
            <a:r>
              <a:rPr lang="en-US" sz="1800" dirty="0" smtClean="0"/>
              <a:t> in our dataset before 2015 and after 2017.This is could of any reason, so need to take into account only data between 2015 to 2017.</a:t>
            </a:r>
            <a:r>
              <a:rPr lang="en-IN" sz="1800" b="1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5"/>
          <p:cNvSpPr txBox="1">
            <a:spLocks noGrp="1"/>
          </p:cNvSpPr>
          <p:nvPr>
            <p:ph type="title"/>
          </p:nvPr>
        </p:nvSpPr>
        <p:spPr>
          <a:xfrm>
            <a:off x="311700" y="199850"/>
            <a:ext cx="8520600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8107"/>
              <a:buNone/>
            </a:pPr>
            <a:r>
              <a:rPr lang="en-IN" sz="2877" dirty="0" smtClean="0"/>
              <a:t>6. Average daily rates between 2016 to 2017</a:t>
            </a:r>
            <a:r>
              <a:rPr lang="en-IN" dirty="0"/>
              <a:t/>
            </a:r>
            <a:br>
              <a:rPr lang="en-IN" dirty="0"/>
            </a:br>
            <a:endParaRPr/>
          </a:p>
        </p:txBody>
      </p:sp>
      <p:pic>
        <p:nvPicPr>
          <p:cNvPr id="155" name="Google Shape;155;p15" descr="agent booking.png"/>
          <p:cNvPicPr preferRelativeResize="0">
            <a:picLocks noGrp="1"/>
          </p:cNvPicPr>
          <p:nvPr>
            <p:ph type="body" idx="1"/>
          </p:nvPr>
        </p:nvPicPr>
        <p:blipFill>
          <a:blip r:embed="rId3"/>
          <a:stretch>
            <a:fillRect/>
          </a:stretch>
        </p:blipFill>
        <p:spPr>
          <a:xfrm>
            <a:off x="648746" y="1148305"/>
            <a:ext cx="7583051" cy="3526107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5"/>
          <p:cNvSpPr/>
          <p:nvPr/>
        </p:nvSpPr>
        <p:spPr>
          <a:xfrm>
            <a:off x="2501660" y="4500577"/>
            <a:ext cx="4784952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title"/>
          </p:nvPr>
        </p:nvSpPr>
        <p:spPr>
          <a:xfrm>
            <a:off x="311700" y="147250"/>
            <a:ext cx="85206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500" dirty="0" smtClean="0"/>
              <a:t>7</a:t>
            </a:r>
            <a:r>
              <a:rPr lang="en-IN" sz="2500" dirty="0" smtClean="0"/>
              <a:t>.Assinged </a:t>
            </a:r>
            <a:r>
              <a:rPr lang="en-IN" sz="2500" dirty="0"/>
              <a:t>Room Type</a:t>
            </a:r>
            <a:endParaRPr sz="2500" dirty="0"/>
          </a:p>
        </p:txBody>
      </p:sp>
      <p:sp>
        <p:nvSpPr>
          <p:cNvPr id="162" name="Google Shape;162;p16"/>
          <p:cNvSpPr/>
          <p:nvPr/>
        </p:nvSpPr>
        <p:spPr>
          <a:xfrm>
            <a:off x="935821" y="3772559"/>
            <a:ext cx="699540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endParaRPr lang="en-IN"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342900">
              <a:buSzPts val="1800"/>
              <a:buFont typeface="Arial"/>
              <a:buChar char="●"/>
            </a:pPr>
            <a:r>
              <a:rPr lang="en-US" sz="1800" dirty="0" smtClean="0"/>
              <a:t>The most preferable room type is type A and followed by type D, type E.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" name="Google Shape;163;p16" descr="prefered room +assined room.png"/>
          <p:cNvPicPr preferRelativeResize="0">
            <a:picLocks noGrp="1"/>
          </p:cNvPicPr>
          <p:nvPr>
            <p:ph type="body" idx="1"/>
          </p:nvPr>
        </p:nvPicPr>
        <p:blipFill>
          <a:blip r:embed="rId3"/>
          <a:stretch>
            <a:fillRect/>
          </a:stretch>
        </p:blipFill>
        <p:spPr>
          <a:xfrm>
            <a:off x="1794333" y="808657"/>
            <a:ext cx="4657673" cy="3158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500" dirty="0" smtClean="0"/>
              <a:t>8. Stays on weekend</a:t>
            </a:r>
            <a:endParaRPr sz="2500"/>
          </a:p>
        </p:txBody>
      </p:sp>
      <p:sp>
        <p:nvSpPr>
          <p:cNvPr id="169" name="Google Shape;169;p17"/>
          <p:cNvSpPr txBox="1">
            <a:spLocks noGrp="1"/>
          </p:cNvSpPr>
          <p:nvPr>
            <p:ph type="body" idx="1"/>
          </p:nvPr>
        </p:nvSpPr>
        <p:spPr>
          <a:xfrm>
            <a:off x="736300" y="1152475"/>
            <a:ext cx="3450000" cy="35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IN">
                <a:solidFill>
                  <a:schemeClr val="accent2"/>
                </a:solidFill>
              </a:rPr>
              <a:t>                                                                                                                                                                   </a:t>
            </a: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IN">
                <a:solidFill>
                  <a:schemeClr val="accent2"/>
                </a:solidFill>
              </a:rPr>
              <a:t>guest retention rate is  low.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170" name="Google Shape;170;p17" descr="repeaed guests 2.png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818569" y="1278217"/>
            <a:ext cx="4185028" cy="327206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7"/>
          <p:cNvSpPr txBox="1"/>
          <p:nvPr/>
        </p:nvSpPr>
        <p:spPr>
          <a:xfrm>
            <a:off x="5190725" y="1646025"/>
            <a:ext cx="3000000" cy="276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800" dirty="0" smtClean="0"/>
              <a:t>City hotel reservation is higher than resort hotel weekend stays night this can be due to price during weekend.</a:t>
            </a:r>
          </a:p>
          <a:p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 smtClean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</a:pPr>
            <a:endParaRPr lang="en-IN" sz="18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143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</a:pPr>
            <a:endParaRPr lang="en-IN" sz="18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>
            <a:spLocks noGrp="1"/>
          </p:cNvSpPr>
          <p:nvPr>
            <p:ph type="title"/>
          </p:nvPr>
        </p:nvSpPr>
        <p:spPr>
          <a:xfrm>
            <a:off x="311700" y="1"/>
            <a:ext cx="8520600" cy="662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500"/>
              <a:t>9. Bookings preferred with deposit type</a:t>
            </a:r>
            <a:r>
              <a:rPr lang="en-IN"/>
              <a:t/>
            </a:r>
            <a:br>
              <a:rPr lang="en-IN"/>
            </a:br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8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-IN" dirty="0">
                <a:solidFill>
                  <a:schemeClr val="accent2"/>
                </a:solidFill>
              </a:rPr>
              <a:t>As expected , Most Bookings are done with 'No deposit' and most cancellations are also in 'no deposit' bookings. It is a surprise to see cancellations with 'Non-refundable' bookings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186" name="Google Shape;186;p19" descr="bookings deposit new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7775" y="525925"/>
            <a:ext cx="8235900" cy="350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>
            <a:off x="147250" y="105175"/>
            <a:ext cx="83832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500" dirty="0" smtClean="0"/>
              <a:t>11.Cancellation </a:t>
            </a:r>
            <a:r>
              <a:rPr lang="en-IN" sz="2500" dirty="0"/>
              <a:t>rates in hotel </a:t>
            </a:r>
            <a:endParaRPr sz="2500"/>
          </a:p>
        </p:txBody>
      </p:sp>
      <p:sp>
        <p:nvSpPr>
          <p:cNvPr id="192" name="Google Shape;19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IN" dirty="0"/>
              <a:t>Kk</a:t>
            </a:r>
            <a:endParaRPr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-IN" dirty="0">
                <a:solidFill>
                  <a:schemeClr val="accent2"/>
                </a:solidFill>
              </a:rPr>
              <a:t>We observed rate of cancellation is higher in City hotel.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-IN" dirty="0">
                <a:solidFill>
                  <a:schemeClr val="accent2"/>
                </a:solidFill>
              </a:rPr>
              <a:t>In year 2015 rate of cancellation was  low.</a:t>
            </a:r>
            <a:endParaRPr dirty="0">
              <a:solidFill>
                <a:schemeClr val="accent2"/>
              </a:solidFill>
            </a:endParaRPr>
          </a:p>
        </p:txBody>
      </p:sp>
      <p:pic>
        <p:nvPicPr>
          <p:cNvPr id="193" name="Google Shape;193;p20" descr="cancellation rate hotel.png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00172" y="746875"/>
            <a:ext cx="4224455" cy="306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174950" y="769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500" dirty="0" smtClean="0"/>
              <a:t>12.Analysing </a:t>
            </a:r>
            <a:r>
              <a:rPr lang="en-IN" sz="2500" dirty="0"/>
              <a:t>the correlation</a:t>
            </a:r>
            <a:r>
              <a:rPr lang="en-IN" dirty="0"/>
              <a:t> </a:t>
            </a:r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body" idx="1"/>
          </p:nvPr>
        </p:nvSpPr>
        <p:spPr>
          <a:xfrm flipH="1">
            <a:off x="2966450" y="4891050"/>
            <a:ext cx="1177800" cy="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215" name="Google Shape;215;p23" descr="correlation.png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15802" y="649600"/>
            <a:ext cx="4986947" cy="42197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3"/>
          <p:cNvSpPr txBox="1"/>
          <p:nvPr/>
        </p:nvSpPr>
        <p:spPr>
          <a:xfrm>
            <a:off x="5890300" y="536450"/>
            <a:ext cx="3036600" cy="43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70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50"/>
              <a:buFont typeface="Arial"/>
              <a:buChar char="●"/>
            </a:pPr>
            <a:r>
              <a:rPr lang="en-IN" sz="155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IN" sz="1550" b="0" i="0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Full_stay</a:t>
            </a:r>
            <a:r>
              <a:rPr lang="en-IN" sz="155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length and lead </a:t>
            </a:r>
            <a:r>
              <a:rPr lang="en-IN" sz="125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ti</a:t>
            </a:r>
            <a:r>
              <a:rPr lang="en-IN" sz="155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me have slight correlatio</a:t>
            </a:r>
            <a:r>
              <a:rPr lang="en-IN" sz="125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n.</a:t>
            </a:r>
            <a:r>
              <a:rPr lang="en-IN" sz="155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This may means that for longer hotel stays people generally plan little before the </a:t>
            </a:r>
            <a:r>
              <a:rPr lang="en-IN" sz="1550" b="0" i="0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en-IN" sz="155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actual arrival.</a:t>
            </a:r>
            <a:endParaRPr sz="155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endParaRPr sz="155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06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50"/>
              <a:buFont typeface="Arial"/>
              <a:buChar char="●"/>
            </a:pPr>
            <a:r>
              <a:rPr lang="en-IN" sz="145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IN" sz="1550" b="0" i="0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Average_daily_rate</a:t>
            </a:r>
            <a:r>
              <a:rPr lang="en-IN" sz="155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is slightly correlated with </a:t>
            </a:r>
            <a:r>
              <a:rPr lang="en-IN" sz="1550" b="0" i="0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Total_members</a:t>
            </a:r>
            <a:r>
              <a:rPr lang="en-IN" sz="155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, which makes sense as more no. of people means more revenue, therefore more </a:t>
            </a:r>
            <a:r>
              <a:rPr lang="en-IN" sz="1550" b="0" i="0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Average_daily_rate</a:t>
            </a:r>
            <a:r>
              <a:rPr lang="en-IN" sz="155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3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dirty="0" smtClean="0"/>
              <a:t>Steps </a:t>
            </a:r>
            <a:r>
              <a:rPr lang="en-IN" dirty="0"/>
              <a:t>followed </a:t>
            </a:r>
            <a:endParaRPr dirty="0"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311700" y="12820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IN" dirty="0">
                <a:solidFill>
                  <a:schemeClr val="lt1"/>
                </a:solidFill>
              </a:rPr>
              <a:t>Importing necessary packages and libraries.</a:t>
            </a:r>
            <a:endParaRPr dirty="0"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IN" dirty="0">
                <a:solidFill>
                  <a:schemeClr val="lt1"/>
                </a:solidFill>
              </a:rPr>
              <a:t>Mount the drive in </a:t>
            </a:r>
            <a:r>
              <a:rPr lang="en-IN" dirty="0" err="1">
                <a:solidFill>
                  <a:schemeClr val="lt1"/>
                </a:solidFill>
              </a:rPr>
              <a:t>colab</a:t>
            </a:r>
            <a:r>
              <a:rPr lang="en-IN" dirty="0">
                <a:solidFill>
                  <a:schemeClr val="lt1"/>
                </a:solidFill>
              </a:rPr>
              <a:t> and read the .csv file.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IN" dirty="0">
                <a:solidFill>
                  <a:schemeClr val="lt1"/>
                </a:solidFill>
              </a:rPr>
              <a:t>Analysing the data sheet.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IN" dirty="0">
                <a:solidFill>
                  <a:schemeClr val="lt1"/>
                </a:solidFill>
              </a:rPr>
              <a:t>Removing null/NAN/duplicate rows</a:t>
            </a:r>
            <a:r>
              <a:rPr lang="en-IN" dirty="0" smtClean="0">
                <a:solidFill>
                  <a:schemeClr val="lt1"/>
                </a:solidFill>
              </a:rPr>
              <a:t>.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IN" dirty="0">
                <a:solidFill>
                  <a:schemeClr val="lt1"/>
                </a:solidFill>
              </a:rPr>
              <a:t>Drop certain columns/combined certain columns to make our data sheet free Avoid of any irrelevant data.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IN" dirty="0">
                <a:solidFill>
                  <a:schemeClr val="lt1"/>
                </a:solidFill>
              </a:rPr>
              <a:t>Applying the concept of Data Wrangling and Data Visualization such that we can analyse the data sheet and retrieve required information.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174950" y="769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500" dirty="0" smtClean="0"/>
              <a:t>13. Pair plot </a:t>
            </a:r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body" idx="1"/>
          </p:nvPr>
        </p:nvSpPr>
        <p:spPr>
          <a:xfrm flipH="1">
            <a:off x="2966450" y="4891050"/>
            <a:ext cx="1177800" cy="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215" name="Google Shape;215;p23" descr="correlation.png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26263" y="649600"/>
            <a:ext cx="4366024" cy="42197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3"/>
          <p:cNvSpPr txBox="1"/>
          <p:nvPr/>
        </p:nvSpPr>
        <p:spPr>
          <a:xfrm>
            <a:off x="5890300" y="536450"/>
            <a:ext cx="3036600" cy="2449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7025">
              <a:lnSpc>
                <a:spcPct val="115000"/>
              </a:lnSpc>
              <a:buClr>
                <a:schemeClr val="accent2"/>
              </a:buClr>
              <a:buSzPts val="1550"/>
              <a:buFont typeface="Arial"/>
              <a:buChar char="●"/>
            </a:pPr>
            <a:r>
              <a:rPr lang="en-US" sz="1600" dirty="0" smtClean="0"/>
              <a:t>There are many variables which are mostly inter dependent to other variables due to this minor changes shows large variances such as price, room type, and many more.</a:t>
            </a:r>
            <a:r>
              <a:rPr lang="en-IN" sz="1550" b="0" i="0" u="none" strike="noStrike" cap="none" dirty="0" smtClean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1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0"/>
          <p:cNvSpPr txBox="1">
            <a:spLocks noGrp="1"/>
          </p:cNvSpPr>
          <p:nvPr>
            <p:ph type="title"/>
          </p:nvPr>
        </p:nvSpPr>
        <p:spPr>
          <a:xfrm>
            <a:off x="311700" y="88466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500" dirty="0"/>
              <a:t>Conclusion</a:t>
            </a:r>
            <a:endParaRPr sz="2500" dirty="0"/>
          </a:p>
        </p:txBody>
      </p:sp>
      <p:sp>
        <p:nvSpPr>
          <p:cNvPr id="266" name="Google Shape;266;p30"/>
          <p:cNvSpPr txBox="1">
            <a:spLocks noGrp="1"/>
          </p:cNvSpPr>
          <p:nvPr>
            <p:ph type="body" idx="1"/>
          </p:nvPr>
        </p:nvSpPr>
        <p:spPr>
          <a:xfrm>
            <a:off x="379562" y="863550"/>
            <a:ext cx="8452738" cy="4099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152400" lvl="0" indent="-317500" algn="just" rt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-US" sz="1400" b="1" dirty="0" smtClean="0">
                <a:solidFill>
                  <a:srgbClr val="24292F"/>
                </a:solidFill>
              </a:rPr>
              <a:t>Around 61% bookings are for City hotel and 39% bookings are for Resort hotel, therefore City Hotel is busier than Resort Hotel.</a:t>
            </a:r>
          </a:p>
          <a:p>
            <a:pPr marL="457200" marR="152400" lvl="0" indent="-317500" algn="just" rt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-US" sz="1400" b="1" dirty="0" smtClean="0">
                <a:solidFill>
                  <a:schemeClr val="accent2"/>
                </a:solidFill>
              </a:rPr>
              <a:t>The majority of guests come from western Europe countries. We should spend a</a:t>
            </a:r>
            <a:r>
              <a:rPr lang="en-US" sz="1400" b="1" dirty="0" smtClean="0"/>
              <a:t> </a:t>
            </a:r>
            <a:r>
              <a:rPr lang="en-US" sz="1400" b="1" dirty="0" smtClean="0">
                <a:solidFill>
                  <a:schemeClr val="accent2"/>
                </a:solidFill>
              </a:rPr>
              <a:t>significant amount of our budget on those area.</a:t>
            </a:r>
          </a:p>
          <a:p>
            <a:pPr marL="457200" marR="152400" lvl="0" indent="-317500" algn="just" rt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-US" sz="1400" b="1" dirty="0" smtClean="0">
                <a:solidFill>
                  <a:srgbClr val="24292F"/>
                </a:solidFill>
              </a:rPr>
              <a:t>July- August are the busiest and profitable months for both of hotels.</a:t>
            </a:r>
          </a:p>
          <a:p>
            <a:pPr marL="457200" marR="152400" lvl="0" indent="-317500" algn="just" rt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-US" sz="1400" b="1" dirty="0" smtClean="0">
                <a:solidFill>
                  <a:srgbClr val="24292F"/>
                </a:solidFill>
              </a:rPr>
              <a:t>Couples are the most common guests for hotels, hence hotels can plan services according to couples needs to increase revenue.</a:t>
            </a:r>
            <a:endParaRPr lang="en-US" sz="1400" b="1" dirty="0" smtClean="0"/>
          </a:p>
          <a:p>
            <a:pPr marL="457200" marR="152400" lvl="0" indent="-317500" algn="just" rt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-US" sz="1400" b="1" dirty="0" smtClean="0">
                <a:solidFill>
                  <a:schemeClr val="accent2"/>
                </a:solidFill>
              </a:rPr>
              <a:t>July and August month have high Average daily price per person for resort hotel.</a:t>
            </a:r>
            <a:endParaRPr lang="en-US" sz="1400" b="1" dirty="0" smtClean="0"/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-US" sz="1400" b="1" dirty="0" smtClean="0">
                <a:solidFill>
                  <a:schemeClr val="accent2"/>
                </a:solidFill>
              </a:rPr>
              <a:t>Most common stay length is less than 4 days and generally people prefer City hotel for short stay, but for long stays, Resort Hotel is preferred.</a:t>
            </a: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-US" sz="1400" b="1" dirty="0" err="1" smtClean="0">
                <a:solidFill>
                  <a:schemeClr val="accent2"/>
                </a:solidFill>
              </a:rPr>
              <a:t>November,December</a:t>
            </a:r>
            <a:r>
              <a:rPr lang="en-US" sz="1400" b="1" dirty="0" smtClean="0">
                <a:solidFill>
                  <a:schemeClr val="accent2"/>
                </a:solidFill>
              </a:rPr>
              <a:t>, February And January are the months which has less booking this period you can get rooms with less average daily rate. 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mtClean="0"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IN" dirty="0" smtClean="0"/>
              <a:t>)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accent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IN" sz="9600">
                <a:solidFill>
                  <a:srgbClr val="FF0000"/>
                </a:solidFill>
              </a:rPr>
              <a:t>THANK YOU</a:t>
            </a:r>
            <a:endParaRPr sz="9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/>
              <a:t>Problem Statement</a:t>
            </a:r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4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IN" dirty="0">
                <a:solidFill>
                  <a:schemeClr val="lt1"/>
                </a:solidFill>
              </a:rPr>
              <a:t>Have you ever wondered when the best time of year to book a hotel room is? Or the optimal length of stay in order to get the best daily rate? This hotel booking dataset can help you explore those questions! </a:t>
            </a:r>
          </a:p>
          <a:p>
            <a:pPr marL="1143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IN" dirty="0">
                <a:solidFill>
                  <a:schemeClr val="lt1"/>
                </a:solidFill>
              </a:rPr>
              <a:t>	This data set contains booking information for a city hotel and a resort hotel, and includes information such as when the booking was made, length of stay, the number of adults, children, and/or babies, and the number of available parking spaces, among other things. All personally identifying information has been removed from the data. Explore and </a:t>
            </a:r>
            <a:r>
              <a:rPr lang="en-IN" dirty="0" err="1">
                <a:solidFill>
                  <a:schemeClr val="lt1"/>
                </a:solidFill>
              </a:rPr>
              <a:t>analyze</a:t>
            </a:r>
            <a:r>
              <a:rPr lang="en-IN" dirty="0">
                <a:solidFill>
                  <a:schemeClr val="lt1"/>
                </a:solidFill>
              </a:rPr>
              <a:t> the data to discover important factors that  govern the </a:t>
            </a:r>
            <a:r>
              <a:rPr lang="en-IN" dirty="0" err="1">
                <a:solidFill>
                  <a:schemeClr val="lt1"/>
                </a:solidFill>
              </a:rPr>
              <a:t>bookings.</a:t>
            </a:r>
            <a:r>
              <a:rPr lang="en-IN" b="1" dirty="0" err="1"/>
              <a:t>e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dirty="0"/>
              <a:t>Description of columns</a:t>
            </a:r>
            <a:endParaRPr dirty="0"/>
          </a:p>
        </p:txBody>
      </p:sp>
      <p:sp>
        <p:nvSpPr>
          <p:cNvPr id="91" name="Google Shape;91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chemeClr val="accent2"/>
              </a:solidFill>
            </a:endParaRPr>
          </a:p>
        </p:txBody>
      </p:sp>
      <p:graphicFrame>
        <p:nvGraphicFramePr>
          <p:cNvPr id="92" name="Google Shape;92;p6"/>
          <p:cNvGraphicFramePr/>
          <p:nvPr>
            <p:extLst>
              <p:ext uri="{D42A27DB-BD31-4B8C-83A1-F6EECF244321}">
                <p14:modId xmlns:p14="http://schemas.microsoft.com/office/powerpoint/2010/main" xmlns="" val="1717986829"/>
              </p:ext>
            </p:extLst>
          </p:nvPr>
        </p:nvGraphicFramePr>
        <p:xfrm>
          <a:off x="231227" y="1148487"/>
          <a:ext cx="8565925" cy="3922873"/>
        </p:xfrm>
        <a:graphic>
          <a:graphicData uri="http://schemas.openxmlformats.org/drawingml/2006/table">
            <a:tbl>
              <a:tblPr firstRow="1" bandRow="1">
                <a:noFill/>
                <a:tableStyleId>{85126721-6EAF-4E12-80B0-B967872AB00E}</a:tableStyleId>
              </a:tblPr>
              <a:tblGrid>
                <a:gridCol w="32056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3602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998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Column_name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Column_description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50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Hotel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Contain data values  hotel City ,Resort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50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is_canceled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Contains  </a:t>
                      </a:r>
                      <a:r>
                        <a:rPr lang="en-IN" sz="1400" u="none" strike="noStrike" cap="none" dirty="0" err="1"/>
                        <a:t>boolean</a:t>
                      </a:r>
                      <a:r>
                        <a:rPr lang="en-IN" sz="1400" u="none" strike="noStrike" cap="none" dirty="0"/>
                        <a:t> data values 0</a:t>
                      </a:r>
                      <a:r>
                        <a:rPr lang="en-IN" sz="1400" u="none" strike="noStrike" cap="none" dirty="0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IN" sz="1400" u="none" strike="noStrike" cap="none" dirty="0"/>
                        <a:t>not_canceled 1</a:t>
                      </a:r>
                      <a:r>
                        <a:rPr lang="en-IN" sz="1400" u="none" strike="noStrike" cap="none" dirty="0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IN" sz="1400" u="none" strike="noStrike" cap="none" dirty="0"/>
                        <a:t>canceled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50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lead_time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Number of days between the entering date of booking and arrival date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50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arrival_date_year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Year of the arrival  date of guests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50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arrival_date_month</a:t>
                      </a:r>
                      <a:endParaRPr sz="14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Month of the arrival date of guests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50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arrival_date_week_number</a:t>
                      </a:r>
                      <a:endParaRPr sz="14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Week number of year of arrival date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50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arrival_date_day_of_month</a:t>
                      </a:r>
                      <a:endParaRPr sz="14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Day of the arrival of guests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"/>
          <p:cNvSpPr txBox="1">
            <a:spLocks noGrp="1"/>
          </p:cNvSpPr>
          <p:nvPr>
            <p:ph type="body" idx="1"/>
          </p:nvPr>
        </p:nvSpPr>
        <p:spPr>
          <a:xfrm>
            <a:off x="226585" y="439358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graphicFrame>
        <p:nvGraphicFramePr>
          <p:cNvPr id="99" name="Google Shape;99;p7"/>
          <p:cNvGraphicFramePr/>
          <p:nvPr>
            <p:extLst>
              <p:ext uri="{D42A27DB-BD31-4B8C-83A1-F6EECF244321}">
                <p14:modId xmlns:p14="http://schemas.microsoft.com/office/powerpoint/2010/main" xmlns="" val="2879666944"/>
              </p:ext>
            </p:extLst>
          </p:nvPr>
        </p:nvGraphicFramePr>
        <p:xfrm>
          <a:off x="226585" y="439358"/>
          <a:ext cx="8580599" cy="4626175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30848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9579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820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u="none" strike="noStrike" cap="none" dirty="0" err="1"/>
                        <a:t>distribution_channel</a:t>
                      </a:r>
                      <a:endParaRPr sz="1400" b="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TA/TO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0113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is_repeated_guest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Having values 1-&gt;repeated guests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                        0-&gt;no repeated guests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1456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previous_cancellations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Number of previous bookings that were cancelled by the guests prior to the current booking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1456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Previous_booking_not_cancellations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Number of previous bookings that were  not cancelled by the guests prior to the current booking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1456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reserved_room_type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Room type -- reserved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0113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booking_changes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Number of changes made to the booking from the moment the booking was entered on the </a:t>
                      </a:r>
                      <a:r>
                        <a:rPr lang="en-IN" sz="1400" u="none" strike="noStrike" cap="none" dirty="0" err="1"/>
                        <a:t>pms</a:t>
                      </a:r>
                      <a:r>
                        <a:rPr lang="en-IN" sz="1400" u="none" strike="noStrike" cap="none" dirty="0"/>
                        <a:t> until the moment of check-in or cancellation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1556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deposit_type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Categorical values—No deposit , Refund, Non-refund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1456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agent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ID of the travel agency made the booking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graphicFrame>
        <p:nvGraphicFramePr>
          <p:cNvPr id="106" name="Google Shape;106;p8"/>
          <p:cNvGraphicFramePr/>
          <p:nvPr>
            <p:extLst>
              <p:ext uri="{D42A27DB-BD31-4B8C-83A1-F6EECF244321}">
                <p14:modId xmlns:p14="http://schemas.microsoft.com/office/powerpoint/2010/main" xmlns="" val="3186719539"/>
              </p:ext>
            </p:extLst>
          </p:nvPr>
        </p:nvGraphicFramePr>
        <p:xfrm>
          <a:off x="199696" y="477328"/>
          <a:ext cx="8650000" cy="4198818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6275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0224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958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u="none" strike="noStrike" cap="none" dirty="0" err="1">
                          <a:solidFill>
                            <a:schemeClr val="tx1"/>
                          </a:solidFill>
                          <a:sym typeface="Arial"/>
                        </a:rPr>
                        <a:t>Stays_in_weekend_nights</a:t>
                      </a:r>
                      <a:endParaRPr sz="140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u="none" strike="noStrike" cap="none" dirty="0"/>
                        <a:t>Number of days for stay on weekend night</a:t>
                      </a:r>
                      <a:endParaRPr sz="1400" b="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004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Stays_in_week_nights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Number of  days for stay on week day 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004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adults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Number of adults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004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children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Number of children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004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babies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Number of babies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004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meal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Type of meal offered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004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country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Countries from where guests arrived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004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market_segment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Categorical values like  </a:t>
                      </a:r>
                      <a:r>
                        <a:rPr lang="en-IN" sz="1400" u="none" strike="noStrike" cap="none" dirty="0" err="1"/>
                        <a:t>TA</a:t>
                      </a:r>
                      <a:r>
                        <a:rPr lang="en-IN" sz="1400" u="none" strike="noStrike" cap="none" dirty="0" err="1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IN" sz="1400" u="none" strike="noStrike" cap="none" dirty="0" err="1"/>
                        <a:t>Travel</a:t>
                      </a:r>
                      <a:r>
                        <a:rPr lang="en-IN" sz="1400" u="none" strike="noStrike" cap="none" dirty="0"/>
                        <a:t> agent  TO</a:t>
                      </a:r>
                      <a:r>
                        <a:rPr lang="en-IN" sz="1400" u="none" strike="noStrike" cap="none" dirty="0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IN" sz="1400" u="none" strike="noStrike" cap="none" dirty="0"/>
                        <a:t> Tour Operators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 txBox="1">
            <a:spLocks noGrp="1"/>
          </p:cNvSpPr>
          <p:nvPr>
            <p:ph type="title"/>
          </p:nvPr>
        </p:nvSpPr>
        <p:spPr>
          <a:xfrm>
            <a:off x="311700" y="109728"/>
            <a:ext cx="8520600" cy="907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  <p:sp>
        <p:nvSpPr>
          <p:cNvPr id="112" name="Google Shape;112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graphicFrame>
        <p:nvGraphicFramePr>
          <p:cNvPr id="113" name="Google Shape;113;p9"/>
          <p:cNvGraphicFramePr/>
          <p:nvPr>
            <p:extLst>
              <p:ext uri="{D42A27DB-BD31-4B8C-83A1-F6EECF244321}">
                <p14:modId xmlns:p14="http://schemas.microsoft.com/office/powerpoint/2010/main" xmlns="" val="3225282200"/>
              </p:ext>
            </p:extLst>
          </p:nvPr>
        </p:nvGraphicFramePr>
        <p:xfrm>
          <a:off x="260494" y="607161"/>
          <a:ext cx="8590575" cy="4119372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301405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76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0601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u="none" strike="noStrike" cap="none" dirty="0"/>
                        <a:t>company</a:t>
                      </a:r>
                      <a:endParaRPr sz="1400" b="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u="none" strike="noStrike" cap="none" dirty="0"/>
                        <a:t>ID of the company which made the booking</a:t>
                      </a:r>
                      <a:endParaRPr sz="1400" b="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4476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days_in_waiting_list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Number of days the booking was in the waiting list before it was confirmed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4476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customer_type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Categorical values</a:t>
                      </a:r>
                      <a:r>
                        <a:rPr lang="en-IN" sz="1400" u="none" strike="noStrike" cap="none" dirty="0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IN" sz="1400" u="none" strike="noStrike" cap="none" dirty="0"/>
                        <a:t> contract group, </a:t>
                      </a:r>
                      <a:r>
                        <a:rPr lang="en-IN" sz="1400" u="none" strike="noStrike" cap="none" dirty="0" err="1"/>
                        <a:t>trasisent</a:t>
                      </a:r>
                      <a:r>
                        <a:rPr lang="en-IN" sz="1400" u="none" strike="noStrike" cap="none" dirty="0"/>
                        <a:t>, party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4476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Average_daily_rate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Obtained by dividing the sum of all lodging transaction by the total number of staying nights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4476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 err="1"/>
                        <a:t>required_car_parking_spaces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/>
                        <a:t>Number of car parking spaces used by guests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4476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total_of_special_requests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Number of special requests  made by guests(eg-extra bedsheet)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4476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reservation_status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Contains the current status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4476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total_members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u="none" strike="noStrike" cap="none" dirty="0">
                          <a:solidFill>
                            <a:schemeClr val="dk1"/>
                          </a:solidFill>
                          <a:sym typeface="Arial"/>
                        </a:rPr>
                        <a:t>Number of adults + Number of children + Number of babies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dirty="0"/>
              <a:t/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>EDA visualization</a:t>
            </a:r>
            <a:endParaRPr/>
          </a:p>
        </p:txBody>
      </p:sp>
      <p:sp>
        <p:nvSpPr>
          <p:cNvPr id="119" name="Google Shape;119;p10"/>
          <p:cNvSpPr txBox="1">
            <a:spLocks noGrp="1"/>
          </p:cNvSpPr>
          <p:nvPr>
            <p:ph type="body" idx="1"/>
          </p:nvPr>
        </p:nvSpPr>
        <p:spPr>
          <a:xfrm>
            <a:off x="431597" y="1526286"/>
            <a:ext cx="8089003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lt1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lt1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N" dirty="0" smtClean="0">
                <a:solidFill>
                  <a:schemeClr val="lt1"/>
                </a:solidFill>
              </a:rPr>
              <a:t>Here </a:t>
            </a:r>
            <a:r>
              <a:rPr lang="en-IN" dirty="0">
                <a:solidFill>
                  <a:schemeClr val="lt1"/>
                </a:solidFill>
              </a:rPr>
              <a:t>we present some of the basic as well as some advanced observations retrieved from the data sheet.</a:t>
            </a:r>
            <a:endParaRPr dirty="0">
              <a:solidFill>
                <a:schemeClr val="lt1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lt1"/>
              </a:solidFill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chemeClr val="lt1"/>
              </a:solidFill>
            </a:endParaRPr>
          </a:p>
        </p:txBody>
      </p:sp>
      <p:graphicFrame>
        <p:nvGraphicFramePr>
          <p:cNvPr id="120" name="Google Shape;120;p10"/>
          <p:cNvGraphicFramePr/>
          <p:nvPr>
            <p:extLst>
              <p:ext uri="{D42A27DB-BD31-4B8C-83A1-F6EECF244321}">
                <p14:modId xmlns:p14="http://schemas.microsoft.com/office/powerpoint/2010/main" xmlns="" val="1335652995"/>
              </p:ext>
            </p:extLst>
          </p:nvPr>
        </p:nvGraphicFramePr>
        <p:xfrm>
          <a:off x="683172" y="539750"/>
          <a:ext cx="6936825" cy="73153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14830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4537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u="none" strike="noStrike" cap="none" dirty="0" err="1"/>
                        <a:t>Full_stay</a:t>
                      </a:r>
                      <a:endParaRPr sz="1400" b="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b="0" u="none" strike="noStrike" cap="none" dirty="0">
                          <a:solidFill>
                            <a:schemeClr val="lt1"/>
                          </a:solidFill>
                          <a:sym typeface="Arial"/>
                        </a:rPr>
                        <a:t> </a:t>
                      </a:r>
                      <a:r>
                        <a:rPr lang="en-IN" sz="1400" b="0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Number of </a:t>
                      </a:r>
                      <a:r>
                        <a:rPr lang="en-IN" sz="1400" b="0" u="none" strike="noStrike" cap="none" dirty="0" err="1">
                          <a:solidFill>
                            <a:schemeClr val="tx1"/>
                          </a:solidFill>
                          <a:sym typeface="Arial"/>
                        </a:rPr>
                        <a:t>stays_in_weekend_nights</a:t>
                      </a:r>
                      <a:r>
                        <a:rPr lang="en-IN" sz="1400" b="0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 + Number of </a:t>
                      </a:r>
                      <a:r>
                        <a:rPr lang="en-IN" sz="1400" b="0" u="none" strike="noStrike" cap="none" dirty="0" err="1">
                          <a:solidFill>
                            <a:schemeClr val="tx1"/>
                          </a:solidFill>
                          <a:sym typeface="Arial"/>
                        </a:rPr>
                        <a:t>stays_in_week_nights</a:t>
                      </a:r>
                      <a:endParaRPr sz="1400" b="0" u="none" strike="noStrike" cap="none" dirty="0">
                        <a:solidFill>
                          <a:schemeClr val="tx1"/>
                        </a:solidFill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IN" dirty="0"/>
              <a:t>1. </a:t>
            </a:r>
            <a:r>
              <a:rPr lang="en-IN" dirty="0" smtClean="0"/>
              <a:t>Counts for reservation status</a:t>
            </a:r>
            <a:r>
              <a:rPr lang="en-IN" dirty="0"/>
              <a:t/>
            </a:r>
            <a:br>
              <a:rPr lang="en-IN" dirty="0"/>
            </a:br>
            <a:endParaRPr/>
          </a:p>
        </p:txBody>
      </p:sp>
      <p:sp>
        <p:nvSpPr>
          <p:cNvPr id="127" name="Google Shape;127;p11"/>
          <p:cNvSpPr/>
          <p:nvPr/>
        </p:nvSpPr>
        <p:spPr>
          <a:xfrm>
            <a:off x="4827950" y="1535675"/>
            <a:ext cx="3944400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indent="-342900">
              <a:buSzPts val="1800"/>
            </a:pPr>
            <a:r>
              <a:rPr lang="en-US" sz="1800" dirty="0" smtClean="0"/>
              <a:t>As we observe from bar graph </a:t>
            </a:r>
            <a:r>
              <a:rPr lang="en-US" sz="1800" dirty="0" smtClean="0"/>
              <a:t>the cancelled </a:t>
            </a:r>
            <a:r>
              <a:rPr lang="en-US" sz="1800" dirty="0" smtClean="0"/>
              <a:t>percentage is approx 38% which is high, on the other hand the not cancelled are approx 63%.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IN" sz="18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DECE328-DEDC-E464-A8D0-6CAAD953A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376" y="897108"/>
            <a:ext cx="8781927" cy="3999843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xmlns="" id="{5089A351-EC4E-7546-4E27-4BB2C176D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11700" y="1340821"/>
            <a:ext cx="4214292" cy="341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CC0000"/>
      </a:dk1>
      <a:lt1>
        <a:srgbClr val="134F5C"/>
      </a:lt1>
      <a:dk2>
        <a:srgbClr val="F5FDFF"/>
      </a:dk2>
      <a:lt2>
        <a:srgbClr val="FFF1F1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1599</TotalTime>
  <Words>855</Words>
  <Application>Microsoft Office PowerPoint</Application>
  <PresentationFormat>On-screen Show (16:9)</PresentationFormat>
  <Paragraphs>190</Paragraphs>
  <Slides>22</Slides>
  <Notes>22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Simple Light</vt:lpstr>
      <vt:lpstr>CAPSTONE EDA PROJECT </vt:lpstr>
      <vt:lpstr>Steps followed </vt:lpstr>
      <vt:lpstr>Problem Statement</vt:lpstr>
      <vt:lpstr>Description of columns</vt:lpstr>
      <vt:lpstr>Slide 5</vt:lpstr>
      <vt:lpstr>Slide 6</vt:lpstr>
      <vt:lpstr>Slide 7</vt:lpstr>
      <vt:lpstr>   EDA visualization</vt:lpstr>
      <vt:lpstr>1. Counts for reservation status </vt:lpstr>
      <vt:lpstr>2.Reservation status in different hotels </vt:lpstr>
      <vt:lpstr>3.Reservation status month wise </vt:lpstr>
      <vt:lpstr>4. Top 10 country reservation cancelled </vt:lpstr>
      <vt:lpstr>5. Average daily rates </vt:lpstr>
      <vt:lpstr>6. Average daily rates between 2016 to 2017 </vt:lpstr>
      <vt:lpstr>7.Assinged Room Type</vt:lpstr>
      <vt:lpstr>8. Stays on weekend</vt:lpstr>
      <vt:lpstr>9. Bookings preferred with deposit type </vt:lpstr>
      <vt:lpstr>11.Cancellation rates in hotel </vt:lpstr>
      <vt:lpstr>12.Analysing the correlation </vt:lpstr>
      <vt:lpstr>13. Pair plot </vt:lpstr>
      <vt:lpstr>Conclusion</vt:lpstr>
      <vt:lpstr>Slide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EDA PROJECT TOPIC -II</dc:title>
  <cp:lastModifiedBy>Windows User</cp:lastModifiedBy>
  <cp:revision>19</cp:revision>
  <dcterms:modified xsi:type="dcterms:W3CDTF">2023-07-11T18:49:12Z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2845130</vt:lpwstr>
  </property>
  <property fmtid="{D5CDD505-2E9C-101B-9397-08002B2CF9AE}" pid="3" name="NXPowerLiteSettings">
    <vt:lpwstr>F7000400038000</vt:lpwstr>
  </property>
  <property fmtid="{D5CDD505-2E9C-101B-9397-08002B2CF9AE}" pid="4" name="NXPowerLiteVersion">
    <vt:lpwstr>S9.1.4</vt:lpwstr>
  </property>
</Properties>
</file>